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61" r:id="rId4"/>
    <p:sldId id="260" r:id="rId5"/>
    <p:sldId id="265" r:id="rId6"/>
    <p:sldId id="262" r:id="rId7"/>
    <p:sldId id="270" r:id="rId8"/>
    <p:sldId id="271" r:id="rId9"/>
    <p:sldId id="268" r:id="rId10"/>
    <p:sldId id="272" r:id="rId11"/>
    <p:sldId id="264" r:id="rId12"/>
    <p:sldId id="273" r:id="rId13"/>
    <p:sldId id="274" r:id="rId14"/>
    <p:sldId id="275"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2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AD5AC-0E8A-4633-BDBC-EE5444481927}" type="datetimeFigureOut">
              <a:rPr lang="fr-FR" smtClean="0"/>
              <a:pPr/>
              <a:t>14/05/2015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28578D-C264-4A20-A1DA-6C0BC0F747D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28578D-C264-4A20-A1DA-6C0BC0F747D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E168BE9-FB79-43A1-A64C-2B3C085B21FE}" type="datetimeFigureOut">
              <a:rPr lang="fr-FR" smtClean="0"/>
              <a:pPr/>
              <a:t>14/05/2015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D69C1-E97B-4238-B40F-5A2A386CC8E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68BE9-FB79-43A1-A64C-2B3C085B21FE}" type="datetimeFigureOut">
              <a:rPr lang="fr-FR" smtClean="0"/>
              <a:pPr/>
              <a:t>14/05/2015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D69C1-E97B-4238-B40F-5A2A386CC8E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4rzKYfZh4PI"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QRhg-Ioik8c"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youtube.com/watch?v=oeGoE765HK0"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7624" y="188641"/>
            <a:ext cx="7412360" cy="864096"/>
          </a:xfrm>
          <a:ln w="76200">
            <a:solidFill>
              <a:srgbClr val="FF0000"/>
            </a:solidFill>
          </a:ln>
        </p:spPr>
        <p:txBody>
          <a:bodyPr/>
          <a:lstStyle/>
          <a:p>
            <a:r>
              <a:rPr lang="fr-FR" b="1" dirty="0" smtClean="0">
                <a:solidFill>
                  <a:srgbClr val="FF0000"/>
                </a:solidFill>
              </a:rPr>
              <a:t>Le chant des partisans</a:t>
            </a:r>
            <a:endParaRPr lang="fr-FR" b="1" dirty="0">
              <a:solidFill>
                <a:srgbClr val="FF0000"/>
              </a:solidFill>
            </a:endParaRPr>
          </a:p>
        </p:txBody>
      </p:sp>
      <p:sp>
        <p:nvSpPr>
          <p:cNvPr id="4" name="Sous-titre 3"/>
          <p:cNvSpPr>
            <a:spLocks noGrp="1"/>
          </p:cNvSpPr>
          <p:nvPr>
            <p:ph type="subTitle" idx="1"/>
          </p:nvPr>
        </p:nvSpPr>
        <p:spPr/>
        <p:txBody>
          <a:bodyPr/>
          <a:lstStyle/>
          <a:p>
            <a:endParaRPr lang="fr-FR"/>
          </a:p>
        </p:txBody>
      </p:sp>
      <p:pic>
        <p:nvPicPr>
          <p:cNvPr id="8193" name="Picture 1"/>
          <p:cNvPicPr>
            <a:picLocks noChangeAspect="1" noChangeArrowheads="1"/>
          </p:cNvPicPr>
          <p:nvPr/>
        </p:nvPicPr>
        <p:blipFill>
          <a:blip r:embed="rId3" cstate="print"/>
          <a:srcRect/>
          <a:stretch>
            <a:fillRect/>
          </a:stretch>
        </p:blipFill>
        <p:spPr bwMode="auto">
          <a:xfrm>
            <a:off x="2555776" y="1352550"/>
            <a:ext cx="4276725" cy="550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89844"/>
            <a:ext cx="8892480" cy="5262979"/>
          </a:xfrm>
          <a:prstGeom prst="rect">
            <a:avLst/>
          </a:prstGeom>
        </p:spPr>
        <p:txBody>
          <a:bodyPr wrap="square">
            <a:spAutoFit/>
          </a:bodyPr>
          <a:lstStyle/>
          <a:p>
            <a:r>
              <a:rPr lang="fr-FR" sz="2400" b="1" dirty="0" smtClean="0"/>
              <a:t>Ce chant a pour but de motiver la résistance et en ce sens la glorifie. Il semble donc insister sur l’existence d’un grand nombre de résistants. </a:t>
            </a:r>
          </a:p>
          <a:p>
            <a:r>
              <a:rPr lang="fr-FR" sz="2400" b="1" dirty="0" smtClean="0"/>
              <a:t>Cependant même si la résistance a bien sûr eu un impact sur la libération du pays, le nombre de résistants était infime (environ 1%). </a:t>
            </a:r>
          </a:p>
          <a:p>
            <a:endParaRPr lang="fr-FR" sz="2400" b="1" smtClean="0"/>
          </a:p>
          <a:p>
            <a:r>
              <a:rPr lang="fr-FR" sz="2400" b="1" smtClean="0"/>
              <a:t>Par </a:t>
            </a:r>
            <a:r>
              <a:rPr lang="fr-FR" sz="2400" b="1" dirty="0" smtClean="0"/>
              <a:t>contre l’efficacité de la résistance provient de l’union des Français, décidés à vaincre la dictature nazie. Il faut également noter que ce chant présente de façon anonyme la résistance, or ce sont des hommes et des femmes, de tous horizons politiques et religieux, qui n’ont pas hésité à sacrifier leur vie pour lutter contre l’occupant nazi, exemples : Danièle Casanova, Marie-Claude Vaillant-Couturier, Raymond et Lucie Aubrac, le groupe </a:t>
            </a:r>
            <a:r>
              <a:rPr lang="fr-FR" sz="2400" b="1" dirty="0" err="1" smtClean="0"/>
              <a:t>Manouchian</a:t>
            </a:r>
            <a:r>
              <a:rPr lang="fr-FR" sz="2400" b="1" dirty="0" smtClean="0"/>
              <a:t>, Jean Moulin… .</a:t>
            </a:r>
          </a:p>
          <a:p>
            <a:r>
              <a:rPr lang="fr-FR" sz="2400" b="1" dirty="0" smtClean="0"/>
              <a:t> </a:t>
            </a:r>
            <a:endParaRPr lang="fr-FR"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162880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1) Un groupe de chanteurs a repris certaines paroles de ce texte. Quel est le nom de ce groupe?</a:t>
            </a:r>
            <a:endParaRPr kumimoji="0" lang="fr-FR" altLang="zh-CN"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2) Quelle </a:t>
            </a:r>
            <a:r>
              <a:rPr kumimoji="0" lang="fr-FR" altLang="zh-CN" sz="2800" b="1"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oeuvre</a:t>
            </a:r>
            <a:r>
              <a:rPr kumimoji="0" lang="fr-FR" altLang="zh-CN" sz="2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de ce groupe fait allusion au « Chant des Partisans »?</a:t>
            </a:r>
            <a:endParaRPr kumimoji="0" lang="fr-FR" altLang="zh-CN"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3) Trouve au moins 2 différences entre cette reprise et le chant original.</a:t>
            </a:r>
            <a:endParaRPr kumimoji="0" lang="fr-FR" altLang="zh-CN"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4) Recherche le nom d'un autre pays ayant l'équivalent de notre «  Chant des Partisans ». Quel est le nom de cet équivalent?</a:t>
            </a:r>
            <a:endParaRPr kumimoji="0" lang="fr-FR" altLang="zh-CN"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835696" y="107921"/>
            <a:ext cx="4392488" cy="584775"/>
          </a:xfrm>
          <a:prstGeom prst="rect">
            <a:avLst/>
          </a:prstGeom>
          <a:ln w="57150">
            <a:solidFill>
              <a:srgbClr val="FF0000"/>
            </a:solidFill>
          </a:ln>
        </p:spPr>
        <p:txBody>
          <a:bodyPr wrap="square">
            <a:spAutoFit/>
          </a:bodyPr>
          <a:lstStyle/>
          <a:p>
            <a:r>
              <a:rPr lang="fr-FR" sz="3200" b="1" dirty="0" smtClean="0">
                <a:solidFill>
                  <a:srgbClr val="FF0000"/>
                </a:solidFill>
              </a:rPr>
              <a:t>III/ Pour aller plus loin</a:t>
            </a:r>
          </a:p>
        </p:txBody>
      </p:sp>
      <p:sp>
        <p:nvSpPr>
          <p:cNvPr id="4" name="ZoneTexte 3"/>
          <p:cNvSpPr txBox="1"/>
          <p:nvPr/>
        </p:nvSpPr>
        <p:spPr>
          <a:xfrm>
            <a:off x="2843808" y="980728"/>
            <a:ext cx="2952328" cy="461665"/>
          </a:xfrm>
          <a:prstGeom prst="rect">
            <a:avLst/>
          </a:prstGeom>
          <a:noFill/>
        </p:spPr>
        <p:txBody>
          <a:bodyPr wrap="square" rtlCol="0">
            <a:spAutoFit/>
          </a:bodyPr>
          <a:lstStyle/>
          <a:p>
            <a:r>
              <a:rPr lang="fr-FR" sz="2400" b="1" u="sng" dirty="0" smtClean="0">
                <a:solidFill>
                  <a:srgbClr val="7030A0"/>
                </a:solidFill>
                <a:hlinkClick r:id="rId3"/>
              </a:rPr>
              <a:t>Vidéo Motivés</a:t>
            </a:r>
            <a:endParaRPr lang="fr-FR" sz="2400" b="1" u="sng"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23528" y="1268760"/>
          <a:ext cx="8352928" cy="5112568"/>
        </p:xfrm>
        <a:graphic>
          <a:graphicData uri="http://schemas.openxmlformats.org/drawingml/2006/table">
            <a:tbl>
              <a:tblPr/>
              <a:tblGrid>
                <a:gridCol w="4175904"/>
                <a:gridCol w="4177024"/>
              </a:tblGrid>
              <a:tr h="5112568">
                <a:tc>
                  <a:txBody>
                    <a:bodyPr/>
                    <a:lstStyle/>
                    <a:p>
                      <a:pPr>
                        <a:lnSpc>
                          <a:spcPct val="115000"/>
                        </a:lnSpc>
                        <a:spcAft>
                          <a:spcPts val="0"/>
                        </a:spcAft>
                      </a:pPr>
                      <a:r>
                        <a:rPr lang="fr-FR" sz="1800" i="1" dirty="0">
                          <a:latin typeface="Times New Roman"/>
                          <a:ea typeface="Times New Roman"/>
                          <a:cs typeface="Times New Roman"/>
                        </a:rPr>
                        <a:t>Un matin, je me suis levée</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a:t>
                      </a:r>
                      <a:r>
                        <a:rPr lang="fr-FR" sz="1800" i="1" dirty="0" err="1">
                          <a:latin typeface="Times New Roman"/>
                          <a:ea typeface="Times New Roman"/>
                          <a:cs typeface="Times New Roman"/>
                        </a:rPr>
                        <a:t>ciao</a:t>
                      </a:r>
                      <a:r>
                        <a:rPr lang="fr-FR" sz="1800" i="1" dirty="0">
                          <a:latin typeface="Times New Roman"/>
                          <a:ea typeface="Times New Roman"/>
                          <a:cs typeface="Times New Roman"/>
                        </a:rPr>
                        <a:t> </a:t>
                      </a:r>
                      <a:r>
                        <a:rPr lang="fr-FR" sz="1800" i="1" dirty="0" err="1">
                          <a:latin typeface="Times New Roman"/>
                          <a:ea typeface="Times New Roman"/>
                          <a:cs typeface="Times New Roman"/>
                        </a:rPr>
                        <a:t>ciao</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Un matin, je me suis levée</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Et j'ai trouvé </a:t>
                      </a:r>
                      <a:r>
                        <a:rPr lang="fr-FR" sz="1800" i="1" u="sng" dirty="0">
                          <a:latin typeface="Times New Roman"/>
                          <a:ea typeface="Times New Roman"/>
                          <a:cs typeface="Times New Roman"/>
                        </a:rPr>
                        <a:t>l'envahisseur</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Oh </a:t>
                      </a:r>
                      <a:r>
                        <a:rPr lang="fr-FR" sz="1800" i="1" u="sng" dirty="0">
                          <a:latin typeface="Times New Roman"/>
                          <a:ea typeface="Times New Roman"/>
                          <a:cs typeface="Times New Roman"/>
                        </a:rPr>
                        <a:t>partisan</a:t>
                      </a:r>
                      <a:r>
                        <a:rPr lang="fr-FR" sz="1800" i="1" dirty="0">
                          <a:latin typeface="Times New Roman"/>
                          <a:ea typeface="Times New Roman"/>
                          <a:cs typeface="Times New Roman"/>
                        </a:rPr>
                        <a:t> emmène-moi</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a:t>
                      </a:r>
                      <a:r>
                        <a:rPr lang="fr-FR" sz="1800" i="1" dirty="0" err="1">
                          <a:latin typeface="Times New Roman"/>
                          <a:ea typeface="Times New Roman"/>
                          <a:cs typeface="Times New Roman"/>
                        </a:rPr>
                        <a:t>ciao</a:t>
                      </a:r>
                      <a:r>
                        <a:rPr lang="fr-FR" sz="1800" i="1" dirty="0">
                          <a:latin typeface="Times New Roman"/>
                          <a:ea typeface="Times New Roman"/>
                          <a:cs typeface="Times New Roman"/>
                        </a:rPr>
                        <a:t> </a:t>
                      </a:r>
                      <a:r>
                        <a:rPr lang="fr-FR" sz="1800" i="1" dirty="0" err="1">
                          <a:latin typeface="Times New Roman"/>
                          <a:ea typeface="Times New Roman"/>
                          <a:cs typeface="Times New Roman"/>
                        </a:rPr>
                        <a:t>ciao</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Oh partisan emmène-moi</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Car je me sens mourir</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Et si je meurs en partisan</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a:t>
                      </a:r>
                      <a:r>
                        <a:rPr lang="fr-FR" sz="1800" i="1" dirty="0" err="1">
                          <a:latin typeface="Times New Roman"/>
                          <a:ea typeface="Times New Roman"/>
                          <a:cs typeface="Times New Roman"/>
                        </a:rPr>
                        <a:t>ciao</a:t>
                      </a:r>
                      <a:r>
                        <a:rPr lang="fr-FR" sz="1800" i="1" dirty="0">
                          <a:latin typeface="Times New Roman"/>
                          <a:ea typeface="Times New Roman"/>
                          <a:cs typeface="Times New Roman"/>
                        </a:rPr>
                        <a:t> </a:t>
                      </a:r>
                      <a:r>
                        <a:rPr lang="fr-FR" sz="1800" i="1" dirty="0" err="1">
                          <a:latin typeface="Times New Roman"/>
                          <a:ea typeface="Times New Roman"/>
                          <a:cs typeface="Times New Roman"/>
                        </a:rPr>
                        <a:t>ciao</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Et si je meurs en partisan</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Tu dois m'enterrer</a:t>
                      </a:r>
                      <a:endParaRPr lang="fr-F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dirty="0">
                          <a:latin typeface="Times New Roman"/>
                          <a:ea typeface="Times New Roman"/>
                          <a:cs typeface="Times New Roman"/>
                        </a:rPr>
                        <a:t>Tu m'enterreras là haut dans la montagne</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a:t>
                      </a:r>
                      <a:r>
                        <a:rPr lang="fr-FR" sz="1800" i="1" dirty="0" err="1">
                          <a:latin typeface="Times New Roman"/>
                          <a:ea typeface="Times New Roman"/>
                          <a:cs typeface="Times New Roman"/>
                        </a:rPr>
                        <a:t>ciao</a:t>
                      </a:r>
                      <a:r>
                        <a:rPr lang="fr-FR" sz="1800" i="1" dirty="0">
                          <a:latin typeface="Times New Roman"/>
                          <a:ea typeface="Times New Roman"/>
                          <a:cs typeface="Times New Roman"/>
                        </a:rPr>
                        <a:t> </a:t>
                      </a:r>
                      <a:r>
                        <a:rPr lang="fr-FR" sz="1800" i="1" dirty="0" err="1">
                          <a:latin typeface="Times New Roman"/>
                          <a:ea typeface="Times New Roman"/>
                          <a:cs typeface="Times New Roman"/>
                        </a:rPr>
                        <a:t>ciao</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Tu m'enterreras là haut dans la montagne</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Sous l'ombre d'une belle fleur</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Et les gens qui passeront</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a:t>
                      </a:r>
                      <a:r>
                        <a:rPr lang="fr-FR" sz="1800" i="1" dirty="0" err="1">
                          <a:latin typeface="Times New Roman"/>
                          <a:ea typeface="Times New Roman"/>
                          <a:cs typeface="Times New Roman"/>
                        </a:rPr>
                        <a:t>ciao</a:t>
                      </a:r>
                      <a:r>
                        <a:rPr lang="fr-FR" sz="1800" i="1" dirty="0">
                          <a:latin typeface="Times New Roman"/>
                          <a:ea typeface="Times New Roman"/>
                          <a:cs typeface="Times New Roman"/>
                        </a:rPr>
                        <a:t> </a:t>
                      </a:r>
                      <a:r>
                        <a:rPr lang="fr-FR" sz="1800" i="1" dirty="0" err="1">
                          <a:latin typeface="Times New Roman"/>
                          <a:ea typeface="Times New Roman"/>
                          <a:cs typeface="Times New Roman"/>
                        </a:rPr>
                        <a:t>ciao</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Et les gens qui passeront</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Me diront « Quelle belle fleur »</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C'est la fleur du partisan</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o </a:t>
                      </a:r>
                      <a:r>
                        <a:rPr lang="fr-FR" sz="1800" i="1" dirty="0" err="1">
                          <a:latin typeface="Times New Roman"/>
                          <a:ea typeface="Times New Roman"/>
                          <a:cs typeface="Times New Roman"/>
                        </a:rPr>
                        <a:t>bella</a:t>
                      </a:r>
                      <a:r>
                        <a:rPr lang="fr-FR" sz="1800" i="1" dirty="0">
                          <a:latin typeface="Times New Roman"/>
                          <a:ea typeface="Times New Roman"/>
                          <a:cs typeface="Times New Roman"/>
                        </a:rPr>
                        <a:t> ciao </a:t>
                      </a:r>
                      <a:r>
                        <a:rPr lang="fr-FR" sz="1800" i="1" dirty="0" err="1">
                          <a:latin typeface="Times New Roman"/>
                          <a:ea typeface="Times New Roman"/>
                          <a:cs typeface="Times New Roman"/>
                        </a:rPr>
                        <a:t>ciao</a:t>
                      </a:r>
                      <a:r>
                        <a:rPr lang="fr-FR" sz="1800" i="1" dirty="0">
                          <a:latin typeface="Times New Roman"/>
                          <a:ea typeface="Times New Roman"/>
                          <a:cs typeface="Times New Roman"/>
                        </a:rPr>
                        <a:t> </a:t>
                      </a:r>
                      <a:r>
                        <a:rPr lang="fr-FR" sz="1800" i="1" dirty="0" err="1">
                          <a:latin typeface="Times New Roman"/>
                          <a:ea typeface="Times New Roman"/>
                          <a:cs typeface="Times New Roman"/>
                        </a:rPr>
                        <a:t>ciao</a:t>
                      </a:r>
                      <a:endParaRPr lang="fr-FR" sz="2800" dirty="0">
                        <a:latin typeface="Times New Roman"/>
                        <a:ea typeface="Times New Roman"/>
                        <a:cs typeface="Times New Roman"/>
                      </a:endParaRPr>
                    </a:p>
                    <a:p>
                      <a:pPr>
                        <a:lnSpc>
                          <a:spcPct val="115000"/>
                        </a:lnSpc>
                        <a:spcAft>
                          <a:spcPts val="0"/>
                        </a:spcAft>
                      </a:pPr>
                      <a:r>
                        <a:rPr lang="fr-FR" sz="1800" i="1" dirty="0">
                          <a:latin typeface="Times New Roman"/>
                          <a:ea typeface="Times New Roman"/>
                          <a:cs typeface="Times New Roman"/>
                        </a:rPr>
                        <a:t>C'est la </a:t>
                      </a:r>
                      <a:r>
                        <a:rPr lang="fr-FR" sz="1800" i="1" u="sng" dirty="0">
                          <a:latin typeface="Times New Roman"/>
                          <a:ea typeface="Times New Roman"/>
                          <a:cs typeface="Times New Roman"/>
                        </a:rPr>
                        <a:t>fleur du partisan</a:t>
                      </a:r>
                      <a:endParaRPr lang="fr-FR" sz="2800" dirty="0">
                        <a:latin typeface="Times New Roman"/>
                        <a:ea typeface="Times New Roman"/>
                        <a:cs typeface="Times New Roman"/>
                      </a:endParaRPr>
                    </a:p>
                    <a:p>
                      <a:pPr>
                        <a:lnSpc>
                          <a:spcPct val="115000"/>
                        </a:lnSpc>
                        <a:spcAft>
                          <a:spcPts val="0"/>
                        </a:spcAft>
                      </a:pPr>
                      <a:r>
                        <a:rPr lang="fr-FR" sz="1800" i="1" u="sng" dirty="0">
                          <a:latin typeface="Times New Roman"/>
                          <a:ea typeface="Times New Roman"/>
                          <a:cs typeface="Times New Roman"/>
                        </a:rPr>
                        <a:t>Mort pour la liberté</a:t>
                      </a:r>
                      <a:endParaRPr lang="fr-F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99392"/>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sng" strike="noStrike" cap="none" normalizeH="0" baseline="0" dirty="0" smtClean="0">
                <a:ln>
                  <a:noFill/>
                </a:ln>
                <a:solidFill>
                  <a:srgbClr val="FF0000"/>
                </a:solidFill>
                <a:effectLst/>
                <a:latin typeface="Arial" pitchFamily="34" charset="0"/>
                <a:ea typeface="Times New Roman" pitchFamily="18" charset="0"/>
              </a:rPr>
              <a:t>Bella Ciao</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rPr>
              <a:t>A </a:t>
            </a:r>
            <a:r>
              <a:rPr kumimoji="0" lang="fr-FR" sz="2000" b="1" i="0" u="none" strike="noStrike" cap="none" normalizeH="0" baseline="0" dirty="0" smtClean="0">
                <a:ln>
                  <a:noFill/>
                </a:ln>
                <a:solidFill>
                  <a:schemeClr val="tx1"/>
                </a:solidFill>
                <a:effectLst/>
                <a:latin typeface="Arial" pitchFamily="34" charset="0"/>
                <a:ea typeface="Times New Roman" pitchFamily="18" charset="0"/>
              </a:rPr>
              <a:t>l’origine, chant de protestation des femmes travaillant dans les rizières.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rPr>
              <a:t>Transformé pour la lutte </a:t>
            </a:r>
            <a:r>
              <a:rPr kumimoji="0" lang="fr-FR" sz="2000" b="1" i="0" u="none" strike="noStrike" cap="none" normalizeH="0" baseline="0" dirty="0" err="1" smtClean="0">
                <a:ln>
                  <a:noFill/>
                </a:ln>
                <a:solidFill>
                  <a:schemeClr val="tx1"/>
                </a:solidFill>
                <a:effectLst/>
                <a:latin typeface="Arial" pitchFamily="34" charset="0"/>
                <a:ea typeface="Times New Roman" pitchFamily="18" charset="0"/>
              </a:rPr>
              <a:t>anti-fasciste</a:t>
            </a:r>
            <a:r>
              <a:rPr kumimoji="0" lang="fr-FR" sz="2000" b="1" i="0" u="none" strike="noStrike" cap="none" normalizeH="0" baseline="0" dirty="0" smtClean="0">
                <a:ln>
                  <a:noFill/>
                </a:ln>
                <a:solidFill>
                  <a:schemeClr val="tx1"/>
                </a:solidFill>
                <a:effectLst/>
                <a:latin typeface="Arial" pitchFamily="34" charset="0"/>
                <a:ea typeface="Times New Roman" pitchFamily="18" charset="0"/>
              </a:rPr>
              <a:t>.</a:t>
            </a:r>
            <a:endParaRPr kumimoji="0" lang="fr-FR" sz="4800" b="1"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0" y="955749"/>
            <a:ext cx="9144000" cy="6001643"/>
          </a:xfrm>
          <a:prstGeom prst="rect">
            <a:avLst/>
          </a:prstGeom>
          <a:solidFill>
            <a:schemeClr val="bg1"/>
          </a:solidFill>
        </p:spPr>
        <p:txBody>
          <a:bodyPr wrap="square" numCol="2">
            <a:spAutoFit/>
          </a:bodyPr>
          <a:lstStyle/>
          <a:p>
            <a:r>
              <a:rPr lang="it-IT" sz="2400" dirty="0" smtClean="0"/>
              <a:t>Una </a:t>
            </a:r>
            <a:r>
              <a:rPr lang="it-IT" sz="2400" dirty="0" smtClean="0"/>
              <a:t>mattina mi son svegliata</a:t>
            </a:r>
            <a:br>
              <a:rPr lang="it-IT" sz="2400" dirty="0" smtClean="0"/>
            </a:br>
            <a:r>
              <a:rPr lang="it-IT" sz="2400" dirty="0" smtClean="0"/>
              <a:t>O bella ciao, o bella ciao, o bella ciao ciao ciao</a:t>
            </a:r>
            <a:br>
              <a:rPr lang="it-IT" sz="2400" dirty="0" smtClean="0"/>
            </a:br>
            <a:r>
              <a:rPr lang="it-IT" sz="2400" dirty="0" smtClean="0"/>
              <a:t>Una mattina mi son svegliata</a:t>
            </a:r>
            <a:br>
              <a:rPr lang="it-IT" sz="2400" dirty="0" smtClean="0"/>
            </a:br>
            <a:r>
              <a:rPr lang="it-IT" sz="2400" dirty="0" smtClean="0"/>
              <a:t>Eo ho trovato l'invasor </a:t>
            </a:r>
          </a:p>
          <a:p>
            <a:r>
              <a:rPr lang="it-IT" sz="2400" dirty="0" smtClean="0"/>
              <a:t>O partigiano porta mi via</a:t>
            </a:r>
            <a:br>
              <a:rPr lang="it-IT" sz="2400" dirty="0" smtClean="0"/>
            </a:br>
            <a:r>
              <a:rPr lang="it-IT" sz="2400" dirty="0" smtClean="0"/>
              <a:t>O bella ciao, o bella ciao, o bella ciao ciao ciao</a:t>
            </a:r>
            <a:br>
              <a:rPr lang="it-IT" sz="2400" dirty="0" smtClean="0"/>
            </a:br>
            <a:r>
              <a:rPr lang="it-IT" sz="2400" dirty="0" smtClean="0"/>
              <a:t>O partigiano porta mi via</a:t>
            </a:r>
            <a:br>
              <a:rPr lang="it-IT" sz="2400" dirty="0" smtClean="0"/>
            </a:br>
            <a:r>
              <a:rPr lang="it-IT" sz="2400" dirty="0" smtClean="0"/>
              <a:t>Che mi sento di morir </a:t>
            </a:r>
          </a:p>
          <a:p>
            <a:r>
              <a:rPr lang="it-IT" sz="2400" dirty="0" smtClean="0"/>
              <a:t>E se io muoio da partigiano</a:t>
            </a:r>
            <a:br>
              <a:rPr lang="it-IT" sz="2400" dirty="0" smtClean="0"/>
            </a:br>
            <a:r>
              <a:rPr lang="it-IT" sz="2400" dirty="0" smtClean="0"/>
              <a:t>O bella ciao, o bella ciao, o bella ciao ciao ciao</a:t>
            </a:r>
            <a:br>
              <a:rPr lang="it-IT" sz="2400" dirty="0" smtClean="0"/>
            </a:br>
            <a:r>
              <a:rPr lang="it-IT" sz="2400" dirty="0" smtClean="0"/>
              <a:t>E se io muoio da partigiano</a:t>
            </a:r>
            <a:br>
              <a:rPr lang="it-IT" sz="2400" dirty="0" smtClean="0"/>
            </a:br>
            <a:r>
              <a:rPr lang="it-IT" sz="2400" dirty="0" smtClean="0"/>
              <a:t>Tu mi devi seppellir </a:t>
            </a:r>
          </a:p>
          <a:p>
            <a:r>
              <a:rPr lang="it-IT" sz="2400" dirty="0" smtClean="0"/>
              <a:t>Mi seppellirai lassu in </a:t>
            </a:r>
            <a:r>
              <a:rPr lang="it-IT" sz="2400" dirty="0" smtClean="0"/>
              <a:t>montagna</a:t>
            </a:r>
          </a:p>
          <a:p>
            <a:r>
              <a:rPr lang="it-IT" sz="2400" dirty="0" smtClean="0"/>
              <a:t>O </a:t>
            </a:r>
            <a:r>
              <a:rPr lang="it-IT" sz="2400" dirty="0" smtClean="0"/>
              <a:t>bella ciao, o bella ciao, o bella ciao ciao ciao</a:t>
            </a:r>
            <a:br>
              <a:rPr lang="it-IT" sz="2400" dirty="0" smtClean="0"/>
            </a:br>
            <a:r>
              <a:rPr lang="it-IT" sz="2400" dirty="0" smtClean="0"/>
              <a:t>Mi seppellirai lassu in montagna</a:t>
            </a:r>
            <a:br>
              <a:rPr lang="it-IT" sz="2400" dirty="0" smtClean="0"/>
            </a:br>
            <a:r>
              <a:rPr lang="it-IT" sz="2400" dirty="0" smtClean="0"/>
              <a:t>Sotto l'ombra di un bel fior </a:t>
            </a:r>
          </a:p>
          <a:p>
            <a:r>
              <a:rPr lang="it-IT" sz="2400" dirty="0" smtClean="0"/>
              <a:t>Cosi le genti che </a:t>
            </a:r>
            <a:r>
              <a:rPr lang="it-IT" sz="2400" dirty="0" smtClean="0"/>
              <a:t>passeranno</a:t>
            </a:r>
          </a:p>
          <a:p>
            <a:r>
              <a:rPr lang="it-IT" sz="2400" dirty="0" smtClean="0"/>
              <a:t/>
            </a:r>
            <a:br>
              <a:rPr lang="it-IT" sz="2400" dirty="0" smtClean="0"/>
            </a:br>
            <a:r>
              <a:rPr lang="it-IT" sz="2400" dirty="0" smtClean="0"/>
              <a:t>O bella ciao, o bella ciao, o bella ciao ciao ciao</a:t>
            </a:r>
            <a:br>
              <a:rPr lang="it-IT" sz="2400" dirty="0" smtClean="0"/>
            </a:br>
            <a:r>
              <a:rPr lang="it-IT" sz="2400" dirty="0" smtClean="0"/>
              <a:t>Cosi le genti che passeranno</a:t>
            </a:r>
            <a:br>
              <a:rPr lang="it-IT" sz="2400" dirty="0" smtClean="0"/>
            </a:br>
            <a:r>
              <a:rPr lang="it-IT" sz="2400" dirty="0" smtClean="0"/>
              <a:t>Mi diranno che bel fior </a:t>
            </a:r>
          </a:p>
          <a:p>
            <a:r>
              <a:rPr lang="it-IT" sz="2400" dirty="0" smtClean="0"/>
              <a:t>E questo é il fiore del </a:t>
            </a:r>
            <a:r>
              <a:rPr lang="it-IT" sz="2400" dirty="0" smtClean="0"/>
              <a:t>partigiano</a:t>
            </a:r>
          </a:p>
          <a:p>
            <a:r>
              <a:rPr lang="it-IT" sz="2400" dirty="0" smtClean="0"/>
              <a:t/>
            </a:r>
            <a:br>
              <a:rPr lang="it-IT" sz="2400" dirty="0" smtClean="0"/>
            </a:br>
            <a:r>
              <a:rPr lang="it-IT" sz="2400" dirty="0" smtClean="0"/>
              <a:t>O bella ciao, o bella ciao, o bella ciao ciao ciao</a:t>
            </a:r>
            <a:br>
              <a:rPr lang="it-IT" sz="2400" dirty="0" smtClean="0"/>
            </a:br>
            <a:r>
              <a:rPr lang="it-IT" sz="2400" dirty="0" smtClean="0"/>
              <a:t>E questo é il fiore del partigiano</a:t>
            </a:r>
            <a:br>
              <a:rPr lang="it-IT" sz="2400" dirty="0" smtClean="0"/>
            </a:br>
            <a:r>
              <a:rPr lang="it-IT" sz="2400" dirty="0" smtClean="0"/>
              <a:t>Morto per la libertà</a:t>
            </a:r>
            <a:endParaRPr lang="it-IT"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1412776"/>
          <a:ext cx="9144000" cy="5047488"/>
        </p:xfrm>
        <a:graphic>
          <a:graphicData uri="http://schemas.openxmlformats.org/drawingml/2006/table">
            <a:tbl>
              <a:tblPr/>
              <a:tblGrid>
                <a:gridCol w="4572000"/>
                <a:gridCol w="4572000"/>
              </a:tblGrid>
              <a:tr h="4869160">
                <a:tc>
                  <a:txBody>
                    <a:bodyPr/>
                    <a:lstStyle/>
                    <a:p>
                      <a:pPr>
                        <a:lnSpc>
                          <a:spcPct val="115000"/>
                        </a:lnSpc>
                        <a:spcAft>
                          <a:spcPts val="0"/>
                        </a:spcAft>
                      </a:pPr>
                      <a:r>
                        <a:rPr lang="fr-FR" sz="1600" b="1" i="1" dirty="0">
                          <a:latin typeface="Times New Roman"/>
                          <a:ea typeface="Times New Roman"/>
                          <a:cs typeface="Times New Roman"/>
                        </a:rPr>
                        <a:t>Vous n'avez réclamé ni la gloire ni les larmes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Ni l'orgue ni la prière aux agonisants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Onze ans déjà que cela passe vite onze ans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Vous vous étiez servis simplement de vos armes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La mort n'éblouit pas les yeux des </a:t>
                      </a:r>
                      <a:r>
                        <a:rPr lang="fr-FR" sz="1600" b="1" i="1" u="sng" dirty="0">
                          <a:latin typeface="Times New Roman"/>
                          <a:ea typeface="Times New Roman"/>
                          <a:cs typeface="Times New Roman"/>
                        </a:rPr>
                        <a:t>Partisans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Vous aviez vos portraits sur les murs de nos villes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Noirs de barbe et de nuit hirsutes menaçants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L'affiche qui semblait une tache de sang</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Parce qu'à prononcer vos noms sont difficiles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Y cherchait un effet de peur sur les passants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Nul ne semblait vous voir Français de préférence</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Les gens allaient sans yeux pour vous le jour durant</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Mais à </a:t>
                      </a:r>
                      <a:r>
                        <a:rPr lang="fr-FR" sz="1600" b="1" i="1" u="sng" dirty="0">
                          <a:latin typeface="Times New Roman"/>
                          <a:ea typeface="Times New Roman"/>
                          <a:cs typeface="Times New Roman"/>
                        </a:rPr>
                        <a:t>l'heure du couvre-feu</a:t>
                      </a:r>
                      <a:r>
                        <a:rPr lang="fr-FR" sz="1600" b="1" i="1" dirty="0">
                          <a:latin typeface="Times New Roman"/>
                          <a:ea typeface="Times New Roman"/>
                          <a:cs typeface="Times New Roman"/>
                        </a:rPr>
                        <a:t> des doigts errants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Avaient écrit sous vos photos </a:t>
                      </a:r>
                      <a:r>
                        <a:rPr lang="fr-FR" sz="1600" b="1" i="1" u="sng" dirty="0">
                          <a:latin typeface="Times New Roman"/>
                          <a:ea typeface="Times New Roman"/>
                          <a:cs typeface="Times New Roman"/>
                        </a:rPr>
                        <a:t>MORTS POUR LA FRANCE</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Et les mornes matins en étaient différents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Vingt et trois amoureux de vivre à en mourir</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Vingt et trois qui criaient la France en s'abattant</a:t>
                      </a:r>
                      <a:endParaRPr lang="fr-FR" sz="24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i="1" dirty="0">
                          <a:latin typeface="Times New Roman"/>
                          <a:ea typeface="Times New Roman"/>
                          <a:cs typeface="Times New Roman"/>
                        </a:rPr>
                        <a:t>Tout avait la couleur uniforme du givre</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A la fin février pour vos derniers moments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Et c'est alors que l'un de vous dit calmement</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Bonheur à tous Bonheur à ceux qui vont survivre</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Je meurs sans haine en moi pour le peuple allemand</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Adieu la peine et le plaisir Adieu les roses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Adieu la vie adieu la lumière et le vent</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Marie-toi sois heureuse et pense à moi souvent</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Toi qui vas demeurer dans la beauté des choses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Quand tout sera fini plus tard en Erevan</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Un grand soleil d'hiver éclaire la colline</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Que la nature est belle et que le cœur me fend</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La justice viendra sur nos pas triomphants</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Ma </a:t>
                      </a:r>
                      <a:r>
                        <a:rPr lang="fr-FR" sz="1600" b="1" i="1" dirty="0" err="1">
                          <a:latin typeface="Times New Roman"/>
                          <a:ea typeface="Times New Roman"/>
                          <a:cs typeface="Times New Roman"/>
                        </a:rPr>
                        <a:t>Mélinée</a:t>
                      </a:r>
                      <a:r>
                        <a:rPr lang="fr-FR" sz="1600" b="1" i="1" dirty="0">
                          <a:latin typeface="Times New Roman"/>
                          <a:ea typeface="Times New Roman"/>
                          <a:cs typeface="Times New Roman"/>
                        </a:rPr>
                        <a:t> ô mon amour mon orpheline</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Et je te dis de vivre et d'avoir un enfant</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Ils étaient vingt et trois quand les fusils fleurirent</a:t>
                      </a:r>
                      <a:endParaRPr lang="fr-FR" sz="2400" b="1" dirty="0">
                        <a:latin typeface="Times New Roman"/>
                        <a:ea typeface="Times New Roman"/>
                        <a:cs typeface="Times New Roman"/>
                      </a:endParaRPr>
                    </a:p>
                    <a:p>
                      <a:pPr>
                        <a:lnSpc>
                          <a:spcPct val="115000"/>
                        </a:lnSpc>
                        <a:spcAft>
                          <a:spcPts val="0"/>
                        </a:spcAft>
                      </a:pPr>
                      <a:r>
                        <a:rPr lang="fr-FR" sz="1600" b="1" i="1" dirty="0">
                          <a:latin typeface="Times New Roman"/>
                          <a:ea typeface="Times New Roman"/>
                          <a:cs typeface="Times New Roman"/>
                        </a:rPr>
                        <a:t>Vingt et trois qui donnaient le cœur avant le temps</a:t>
                      </a:r>
                      <a:endParaRPr lang="fr-FR" sz="2400" b="1" dirty="0">
                        <a:latin typeface="Times New Roman"/>
                        <a:ea typeface="Times New Roman"/>
                        <a:cs typeface="Times New Roman"/>
                      </a:endParaRPr>
                    </a:p>
                    <a:p>
                      <a:pPr>
                        <a:lnSpc>
                          <a:spcPct val="115000"/>
                        </a:lnSpc>
                        <a:spcAft>
                          <a:spcPts val="0"/>
                        </a:spcAft>
                      </a:pPr>
                      <a:r>
                        <a:rPr lang="fr-FR" sz="1600" b="1" i="1" u="sng" dirty="0">
                          <a:latin typeface="Times New Roman"/>
                          <a:ea typeface="Times New Roman"/>
                          <a:cs typeface="Times New Roman"/>
                        </a:rPr>
                        <a:t>Vingt et trois étrangers et nos frères pourtant</a:t>
                      </a:r>
                      <a:endParaRPr lang="fr-FR" sz="24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7" name="Rectangle 1"/>
          <p:cNvSpPr>
            <a:spLocks noChangeArrowheads="1"/>
          </p:cNvSpPr>
          <p:nvPr/>
        </p:nvSpPr>
        <p:spPr bwMode="auto">
          <a:xfrm>
            <a:off x="0" y="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rgbClr val="FF0000"/>
                </a:solidFill>
                <a:effectLst/>
                <a:latin typeface="Arial" pitchFamily="34" charset="0"/>
                <a:ea typeface="Times New Roman" pitchFamily="18" charset="0"/>
              </a:rPr>
              <a:t>L’affiche rouge (chanson de Léo Ferré d’après Aragon)</a:t>
            </a:r>
            <a:endParaRPr kumimoji="0" lang="fr-FR" sz="1400" b="1"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rPr>
              <a:t>Aragon a écrit ce poème en 1956, en hommage aux 22 résistants du groupe </a:t>
            </a:r>
            <a:r>
              <a:rPr kumimoji="0" lang="fr-FR" sz="2000" b="1" i="0" u="none" strike="noStrike" cap="none" normalizeH="0" baseline="0" dirty="0" err="1" smtClean="0">
                <a:ln>
                  <a:noFill/>
                </a:ln>
                <a:solidFill>
                  <a:schemeClr val="tx1"/>
                </a:solidFill>
                <a:effectLst/>
                <a:latin typeface="Arial" pitchFamily="34" charset="0"/>
                <a:ea typeface="Times New Roman" pitchFamily="18" charset="0"/>
              </a:rPr>
              <a:t>Manouchian</a:t>
            </a:r>
            <a:r>
              <a:rPr kumimoji="0" lang="fr-FR" sz="2000" b="1" i="0" u="none" strike="noStrike" cap="none" normalizeH="0" baseline="0" dirty="0" smtClean="0">
                <a:ln>
                  <a:noFill/>
                </a:ln>
                <a:solidFill>
                  <a:schemeClr val="tx1"/>
                </a:solidFill>
                <a:effectLst/>
                <a:latin typeface="Arial" pitchFamily="34" charset="0"/>
                <a:ea typeface="Times New Roman" pitchFamily="18" charset="0"/>
              </a:rPr>
              <a:t>, fusillés le 21 février 1944. Il reprend d’ailleurs dans le poème une partie de la dernière lettre de </a:t>
            </a:r>
            <a:r>
              <a:rPr kumimoji="0" lang="fr-FR" sz="2000" b="1" i="0" u="none" strike="noStrike" cap="none" normalizeH="0" baseline="0" dirty="0" err="1" smtClean="0">
                <a:ln>
                  <a:noFill/>
                </a:ln>
                <a:solidFill>
                  <a:schemeClr val="tx1"/>
                </a:solidFill>
                <a:effectLst/>
                <a:latin typeface="Arial" pitchFamily="34" charset="0"/>
                <a:ea typeface="Times New Roman" pitchFamily="18" charset="0"/>
              </a:rPr>
              <a:t>Manouchian</a:t>
            </a:r>
            <a:r>
              <a:rPr kumimoji="0" lang="fr-FR" sz="2000" b="1" i="0" u="none" strike="noStrike" cap="none" normalizeH="0" baseline="0" dirty="0" smtClean="0">
                <a:ln>
                  <a:noFill/>
                </a:ln>
                <a:solidFill>
                  <a:schemeClr val="tx1"/>
                </a:solidFill>
                <a:effectLst/>
                <a:latin typeface="Arial" pitchFamily="34" charset="0"/>
                <a:ea typeface="Times New Roman" pitchFamily="18" charset="0"/>
              </a:rPr>
              <a:t> à sa femme. </a:t>
            </a:r>
            <a:endParaRPr kumimoji="0" lang="fr-FR" sz="4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4716016" cy="1938992"/>
          </a:xfrm>
          <a:prstGeom prst="rect">
            <a:avLst/>
          </a:prstGeom>
        </p:spPr>
        <p:txBody>
          <a:bodyPr wrap="square">
            <a:spAutoFit/>
          </a:bodyPr>
          <a:lstStyle/>
          <a:p>
            <a:r>
              <a:rPr lang="fr-FR" sz="2400" b="1" dirty="0" smtClean="0">
                <a:latin typeface="Arial" pitchFamily="34" charset="0"/>
                <a:ea typeface="Times New Roman" pitchFamily="18" charset="0"/>
              </a:rPr>
              <a:t>Ces résistants étaient tous immigrés, d’où l’affiche de propagande affichée par les Allemands sur les murs de Paris</a:t>
            </a:r>
            <a:endParaRPr lang="fr-FR" sz="2400" dirty="0"/>
          </a:p>
        </p:txBody>
      </p:sp>
      <p:pic>
        <p:nvPicPr>
          <p:cNvPr id="40962" name="Picture 2" descr="afficherouge"/>
          <p:cNvPicPr>
            <a:picLocks noChangeAspect="1" noChangeArrowheads="1"/>
          </p:cNvPicPr>
          <p:nvPr/>
        </p:nvPicPr>
        <p:blipFill>
          <a:blip r:embed="rId3" cstate="print"/>
          <a:srcRect/>
          <a:stretch>
            <a:fillRect/>
          </a:stretch>
        </p:blipFill>
        <p:spPr bwMode="auto">
          <a:xfrm>
            <a:off x="4772025" y="19050"/>
            <a:ext cx="4371975" cy="68389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hlinkClick r:id="rId3"/>
          </p:cNvPr>
          <p:cNvPicPr>
            <a:picLocks noChangeAspect="1" noChangeArrowheads="1"/>
          </p:cNvPicPr>
          <p:nvPr/>
        </p:nvPicPr>
        <p:blipFill>
          <a:blip r:embed="rId4" cstate="print"/>
          <a:srcRect/>
          <a:stretch>
            <a:fillRect/>
          </a:stretch>
        </p:blipFill>
        <p:spPr bwMode="auto">
          <a:xfrm>
            <a:off x="323528" y="188640"/>
            <a:ext cx="6696075" cy="6534150"/>
          </a:xfrm>
          <a:prstGeom prst="rect">
            <a:avLst/>
          </a:prstGeom>
          <a:noFill/>
          <a:ln w="9525">
            <a:noFill/>
            <a:miter lim="800000"/>
            <a:headEnd/>
            <a:tailEnd/>
          </a:ln>
        </p:spPr>
      </p:pic>
      <p:sp>
        <p:nvSpPr>
          <p:cNvPr id="3" name="ZoneTexte 2"/>
          <p:cNvSpPr txBox="1"/>
          <p:nvPr/>
        </p:nvSpPr>
        <p:spPr>
          <a:xfrm>
            <a:off x="7380312" y="5157192"/>
            <a:ext cx="1440160" cy="646331"/>
          </a:xfrm>
          <a:prstGeom prst="rect">
            <a:avLst/>
          </a:prstGeom>
          <a:noFill/>
        </p:spPr>
        <p:txBody>
          <a:bodyPr wrap="square" rtlCol="0">
            <a:spAutoFit/>
          </a:bodyPr>
          <a:lstStyle/>
          <a:p>
            <a:r>
              <a:rPr lang="fr-FR" b="1" u="sng" dirty="0" smtClean="0">
                <a:solidFill>
                  <a:srgbClr val="7030A0"/>
                </a:solidFill>
                <a:hlinkClick r:id="rId5"/>
              </a:rPr>
              <a:t>Autre vidéo avec paroles</a:t>
            </a:r>
            <a:endParaRPr lang="fr-FR" b="1" u="sng"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64704"/>
            <a:ext cx="9144000" cy="5324535"/>
          </a:xfrm>
          <a:prstGeom prst="rect">
            <a:avLst/>
          </a:prstGeom>
          <a:noFill/>
        </p:spPr>
        <p:txBody>
          <a:bodyPr wrap="square" rtlCol="0">
            <a:spAutoFit/>
          </a:bodyPr>
          <a:lstStyle/>
          <a:p>
            <a:pPr marL="514350" indent="-514350" algn="ctr">
              <a:buAutoNum type="alphaUcParenR"/>
            </a:pPr>
            <a:r>
              <a:rPr lang="fr-FR" sz="3200" b="1" u="sng" dirty="0" smtClean="0">
                <a:solidFill>
                  <a:srgbClr val="FF0000"/>
                </a:solidFill>
              </a:rPr>
              <a:t>Le contexte historique</a:t>
            </a:r>
          </a:p>
          <a:p>
            <a:pPr marL="514350" indent="-514350" algn="ctr"/>
            <a:r>
              <a:rPr lang="fr-FR" sz="2800" b="1" dirty="0" smtClean="0">
                <a:solidFill>
                  <a:srgbClr val="00B050"/>
                </a:solidFill>
              </a:rPr>
              <a:t>Dossier p.200-201</a:t>
            </a:r>
          </a:p>
          <a:p>
            <a:pPr marL="514350" lvl="0" indent="-514350">
              <a:buAutoNum type="arabicParenR"/>
            </a:pPr>
            <a:r>
              <a:rPr lang="fr-FR" sz="2800" b="1" dirty="0" smtClean="0"/>
              <a:t>En quelle année ce chant a-t-il été composé?</a:t>
            </a:r>
          </a:p>
          <a:p>
            <a:pPr marL="514350" lvl="0" indent="-514350">
              <a:buAutoNum type="arabicParenR"/>
            </a:pPr>
            <a:r>
              <a:rPr lang="fr-FR" sz="2800" b="1" dirty="0" smtClean="0"/>
              <a:t>Quelle est la situation de la France à cette époque?</a:t>
            </a:r>
          </a:p>
          <a:p>
            <a:pPr marL="514350" lvl="0" indent="-514350">
              <a:buAutoNum type="arabicParenR"/>
            </a:pPr>
            <a:r>
              <a:rPr lang="fr-FR" sz="2800" b="1" dirty="0" smtClean="0"/>
              <a:t>Qu'appelle-t-on un « partisan »?</a:t>
            </a:r>
          </a:p>
          <a:p>
            <a:pPr marL="514350" lvl="0" indent="-514350">
              <a:buAutoNum type="arabicParenR"/>
            </a:pPr>
            <a:r>
              <a:rPr lang="fr-FR" sz="2800" b="1" dirty="0" smtClean="0"/>
              <a:t>Ces « partisans » répondent à un appel lancé par qui ? A quelle date ?</a:t>
            </a:r>
          </a:p>
          <a:p>
            <a:pPr marL="514350" lvl="0" indent="-514350">
              <a:buAutoNum type="arabicParenR"/>
            </a:pPr>
            <a:r>
              <a:rPr lang="fr-FR" sz="2800" b="1" dirty="0" smtClean="0"/>
              <a:t>Que symbolise donc ce « Chant » à l'époque?</a:t>
            </a:r>
          </a:p>
          <a:p>
            <a:pPr marL="514350" lvl="0" indent="-514350">
              <a:buAutoNum type="arabicParenR"/>
            </a:pPr>
            <a:r>
              <a:rPr lang="fr-FR" sz="2800" b="1" dirty="0" smtClean="0"/>
              <a:t>Quel sentiment espère-t-on susciter en baptisant cette </a:t>
            </a:r>
            <a:r>
              <a:rPr lang="fr-FR" sz="2800" b="1" dirty="0" err="1" smtClean="0"/>
              <a:t>oeuvre</a:t>
            </a:r>
            <a:r>
              <a:rPr lang="fr-FR" sz="2800" b="1" dirty="0" smtClean="0"/>
              <a:t> « Chant »?</a:t>
            </a:r>
          </a:p>
          <a:p>
            <a:pPr marL="514350" lvl="0" indent="-514350"/>
            <a:endParaRPr lang="fr-FR" sz="2800" b="1" dirty="0" smtClean="0"/>
          </a:p>
          <a:p>
            <a:endParaRPr lang="fr-FR" sz="2800" b="1" dirty="0"/>
          </a:p>
        </p:txBody>
      </p:sp>
      <p:sp>
        <p:nvSpPr>
          <p:cNvPr id="3" name="Rectangle 2"/>
          <p:cNvSpPr/>
          <p:nvPr/>
        </p:nvSpPr>
        <p:spPr>
          <a:xfrm>
            <a:off x="1835696" y="107921"/>
            <a:ext cx="6196696" cy="584775"/>
          </a:xfrm>
          <a:prstGeom prst="rect">
            <a:avLst/>
          </a:prstGeom>
          <a:ln w="57150">
            <a:solidFill>
              <a:srgbClr val="FF0000"/>
            </a:solidFill>
          </a:ln>
        </p:spPr>
        <p:txBody>
          <a:bodyPr wrap="none">
            <a:spAutoFit/>
          </a:bodyPr>
          <a:lstStyle/>
          <a:p>
            <a:r>
              <a:rPr lang="fr-FR" sz="3200" b="1" dirty="0" smtClean="0">
                <a:solidFill>
                  <a:srgbClr val="FF0000"/>
                </a:solidFill>
              </a:rPr>
              <a:t>I/ Présentation générale de l’œuvre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809328"/>
            <a:ext cx="9249843" cy="6048672"/>
          </a:xfrm>
          <a:prstGeom prst="rect">
            <a:avLst/>
          </a:prstGeom>
          <a:noFill/>
          <a:ln w="9525">
            <a:noFill/>
            <a:miter lim="800000"/>
            <a:headEnd/>
            <a:tailEnd/>
          </a:ln>
        </p:spPr>
      </p:pic>
      <p:sp>
        <p:nvSpPr>
          <p:cNvPr id="3" name="Rectangle 2"/>
          <p:cNvSpPr/>
          <p:nvPr/>
        </p:nvSpPr>
        <p:spPr>
          <a:xfrm>
            <a:off x="0" y="116632"/>
            <a:ext cx="9144000" cy="1015663"/>
          </a:xfrm>
          <a:prstGeom prst="rect">
            <a:avLst/>
          </a:prstGeom>
          <a:solidFill>
            <a:schemeClr val="bg1"/>
          </a:solidFill>
        </p:spPr>
        <p:txBody>
          <a:bodyPr wrap="square">
            <a:spAutoFit/>
          </a:bodyPr>
          <a:lstStyle/>
          <a:p>
            <a:pPr marL="514350" indent="-514350" algn="ctr"/>
            <a:r>
              <a:rPr lang="fr-FR" sz="3200" b="1" dirty="0" smtClean="0">
                <a:solidFill>
                  <a:srgbClr val="FF0000"/>
                </a:solidFill>
              </a:rPr>
              <a:t>B)  </a:t>
            </a:r>
            <a:r>
              <a:rPr lang="fr-FR" sz="3200" b="1" u="sng" dirty="0" smtClean="0">
                <a:solidFill>
                  <a:srgbClr val="FF0000"/>
                </a:solidFill>
              </a:rPr>
              <a:t>Les auteurs</a:t>
            </a:r>
          </a:p>
          <a:p>
            <a:pPr marL="514350" indent="-514350"/>
            <a:r>
              <a:rPr lang="fr-FR" sz="2800" b="1" dirty="0" smtClean="0"/>
              <a:t>7) Quels sont leurs liens avec la résistance ?</a:t>
            </a:r>
          </a:p>
        </p:txBody>
      </p:sp>
      <p:pic>
        <p:nvPicPr>
          <p:cNvPr id="1027" name="Picture 3"/>
          <p:cNvPicPr>
            <a:picLocks noChangeAspect="1" noChangeArrowheads="1"/>
          </p:cNvPicPr>
          <p:nvPr/>
        </p:nvPicPr>
        <p:blipFill>
          <a:blip r:embed="rId4" cstate="print"/>
          <a:srcRect/>
          <a:stretch>
            <a:fillRect/>
          </a:stretch>
        </p:blipFill>
        <p:spPr bwMode="auto">
          <a:xfrm>
            <a:off x="4788024" y="1196752"/>
            <a:ext cx="4533900" cy="32766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0" y="1196752"/>
            <a:ext cx="3942556" cy="273916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42875" y="1285875"/>
            <a:ext cx="885825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0688"/>
            <a:ext cx="9144000" cy="4832092"/>
          </a:xfrm>
          <a:prstGeom prst="rect">
            <a:avLst/>
          </a:prstGeom>
        </p:spPr>
        <p:txBody>
          <a:bodyPr wrap="square">
            <a:spAutoFit/>
          </a:bodyPr>
          <a:lstStyle/>
          <a:p>
            <a:r>
              <a:rPr lang="fr-FR" sz="2800" b="1" dirty="0" smtClean="0">
                <a:solidFill>
                  <a:srgbClr val="0070C0"/>
                </a:solidFill>
              </a:rPr>
              <a:t>1) Ce chant a été composé en 1943.</a:t>
            </a:r>
          </a:p>
          <a:p>
            <a:r>
              <a:rPr lang="fr-FR" sz="2800" b="1" dirty="0" smtClean="0">
                <a:solidFill>
                  <a:srgbClr val="0070C0"/>
                </a:solidFill>
              </a:rPr>
              <a:t>2) La France est envahie et occupée par les Allemands.</a:t>
            </a:r>
          </a:p>
          <a:p>
            <a:r>
              <a:rPr lang="fr-FR" sz="2800" b="1" dirty="0" smtClean="0">
                <a:solidFill>
                  <a:srgbClr val="0070C0"/>
                </a:solidFill>
              </a:rPr>
              <a:t>3) Un </a:t>
            </a:r>
            <a:r>
              <a:rPr lang="fr-FR" sz="2800" b="1" dirty="0" smtClean="0">
                <a:solidFill>
                  <a:srgbClr val="FF0000"/>
                </a:solidFill>
              </a:rPr>
              <a:t>partisan</a:t>
            </a:r>
            <a:r>
              <a:rPr lang="fr-FR" sz="2800" b="1" dirty="0" smtClean="0">
                <a:solidFill>
                  <a:srgbClr val="0070C0"/>
                </a:solidFill>
              </a:rPr>
              <a:t> est un résistant Il s'oppose au régime nazi.</a:t>
            </a:r>
          </a:p>
          <a:p>
            <a:r>
              <a:rPr lang="fr-FR" sz="2800" b="1" dirty="0" smtClean="0">
                <a:solidFill>
                  <a:srgbClr val="0070C0"/>
                </a:solidFill>
              </a:rPr>
              <a:t>4) Le </a:t>
            </a:r>
            <a:r>
              <a:rPr lang="fr-FR" sz="2800" b="1" dirty="0" smtClean="0">
                <a:solidFill>
                  <a:srgbClr val="FF0000"/>
                </a:solidFill>
              </a:rPr>
              <a:t>général de Gaulle </a:t>
            </a:r>
            <a:r>
              <a:rPr lang="fr-FR" sz="2800" b="1" dirty="0" smtClean="0">
                <a:solidFill>
                  <a:srgbClr val="0070C0"/>
                </a:solidFill>
              </a:rPr>
              <a:t>lance depuis Londres un appel à la résistance le 18 juin 1940.</a:t>
            </a:r>
          </a:p>
          <a:p>
            <a:r>
              <a:rPr lang="fr-FR" sz="2800" b="1" dirty="0" smtClean="0">
                <a:solidFill>
                  <a:srgbClr val="0070C0"/>
                </a:solidFill>
              </a:rPr>
              <a:t>5) Ils collectent des renseignements, font du sabotage, distribuent des tracts, impriment des journaux clandestins, pratiquent la guérilla, réalisent de faux papiers.</a:t>
            </a:r>
          </a:p>
          <a:p>
            <a:r>
              <a:rPr lang="fr-FR" sz="2800" b="1" dirty="0" smtClean="0">
                <a:solidFill>
                  <a:srgbClr val="0070C0"/>
                </a:solidFill>
              </a:rPr>
              <a:t>6) Anna Marly a créé ce chant; Kessel et Druon l'ont  traduit en français. Ce sont des personnes engagées dans la résistance.</a:t>
            </a:r>
            <a:endParaRPr lang="fr-FR" sz="28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5696" y="107921"/>
            <a:ext cx="4080091" cy="584775"/>
          </a:xfrm>
          <a:prstGeom prst="rect">
            <a:avLst/>
          </a:prstGeom>
          <a:ln w="57150">
            <a:solidFill>
              <a:srgbClr val="FF0000"/>
            </a:solidFill>
          </a:ln>
        </p:spPr>
        <p:txBody>
          <a:bodyPr wrap="none">
            <a:spAutoFit/>
          </a:bodyPr>
          <a:lstStyle/>
          <a:p>
            <a:r>
              <a:rPr lang="fr-FR" sz="3200" b="1" dirty="0" smtClean="0">
                <a:solidFill>
                  <a:srgbClr val="FF0000"/>
                </a:solidFill>
              </a:rPr>
              <a:t>II/ L’analyse de l’œuvre</a:t>
            </a:r>
          </a:p>
        </p:txBody>
      </p:sp>
      <p:sp>
        <p:nvSpPr>
          <p:cNvPr id="4" name="Rectangle 1"/>
          <p:cNvSpPr>
            <a:spLocks noChangeArrowheads="1"/>
          </p:cNvSpPr>
          <p:nvPr/>
        </p:nvSpPr>
        <p:spPr bwMode="auto">
          <a:xfrm>
            <a:off x="0" y="775159"/>
            <a:ext cx="9144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strike="noStrike" cap="none" normalizeH="0" baseline="0" dirty="0" smtClean="0">
                <a:ln>
                  <a:noFill/>
                </a:ln>
                <a:solidFill>
                  <a:srgbClr val="FF0000"/>
                </a:solidFill>
                <a:effectLst/>
                <a:latin typeface="Calibri" pitchFamily="34" charset="0"/>
                <a:ea typeface="SimSun" pitchFamily="2" charset="-122"/>
                <a:cs typeface="Times New Roman" pitchFamily="18" charset="0"/>
              </a:rPr>
              <a:t>A) </a:t>
            </a:r>
            <a:r>
              <a:rPr kumimoji="0" lang="fr-FR" altLang="zh-CN" sz="3200" b="1" i="0" u="sng" strike="noStrike" cap="none" normalizeH="0" baseline="0" dirty="0" smtClean="0">
                <a:ln>
                  <a:noFill/>
                </a:ln>
                <a:solidFill>
                  <a:srgbClr val="FF0000"/>
                </a:solidFill>
                <a:effectLst/>
                <a:latin typeface="Calibri" pitchFamily="34" charset="0"/>
                <a:ea typeface="SimSun" pitchFamily="2" charset="-122"/>
                <a:cs typeface="Times New Roman" pitchFamily="18" charset="0"/>
              </a:rPr>
              <a:t>L'union de tous les « partisans »</a:t>
            </a:r>
            <a:endParaRPr kumimoji="0" lang="fr-FR" altLang="zh-CN"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zh-CN" sz="2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1) Qui parle dans ce chant ? A qui s'adresse-t-on ? Quel message veut-on transmettre ?</a:t>
            </a:r>
            <a:endParaRPr kumimoji="0" lang="fr-FR" altLang="zh-CN"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fr-FR" altLang="zh-CN" sz="2800" b="1" dirty="0" smtClean="0">
                <a:latin typeface="Calibri" pitchFamily="34" charset="0"/>
                <a:ea typeface="SimSun" pitchFamily="2" charset="-122"/>
                <a:cs typeface="Times New Roman" pitchFamily="18" charset="0"/>
              </a:rPr>
              <a:t>2) </a:t>
            </a:r>
            <a:r>
              <a:rPr kumimoji="0" lang="fr-FR" altLang="zh-CN" sz="2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Par quel mot, répété au début de plusieurs vers, l'union des partisans est-elle mise en valeur ? Trouve au moins 3 synonymes de ce mot dans le texte. Quelle phrase du texte montre que le groupe est plus important que l'individu ?</a:t>
            </a:r>
            <a:endParaRPr kumimoji="0" lang="fr-FR" altLang="zh-CN"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smtClean="0">
                <a:ln>
                  <a:noFill/>
                </a:ln>
                <a:solidFill>
                  <a:srgbClr val="FF0000"/>
                </a:solidFill>
                <a:effectLst/>
                <a:latin typeface="Calibri" pitchFamily="34" charset="0"/>
                <a:ea typeface="SimSun" pitchFamily="2" charset="-122"/>
                <a:cs typeface="Times New Roman" pitchFamily="18" charset="0"/>
              </a:rPr>
              <a:t>           		</a:t>
            </a:r>
            <a:r>
              <a:rPr kumimoji="0" lang="fr-FR" altLang="zh-CN" sz="3200" b="1" i="0" strike="noStrike" cap="none" normalizeH="0" baseline="0" dirty="0" smtClean="0">
                <a:ln>
                  <a:noFill/>
                </a:ln>
                <a:solidFill>
                  <a:srgbClr val="FF0000"/>
                </a:solidFill>
                <a:effectLst/>
                <a:latin typeface="Calibri" pitchFamily="34" charset="0"/>
                <a:ea typeface="SimSun" pitchFamily="2" charset="-122"/>
                <a:cs typeface="Times New Roman" pitchFamily="18" charset="0"/>
              </a:rPr>
              <a:t>  B) </a:t>
            </a:r>
            <a:r>
              <a:rPr kumimoji="0" lang="fr-FR" altLang="zh-CN" sz="3200" b="1" i="0" u="sng" strike="noStrike" cap="none" normalizeH="0" baseline="0" dirty="0" smtClean="0">
                <a:ln>
                  <a:noFill/>
                </a:ln>
                <a:solidFill>
                  <a:srgbClr val="FF0000"/>
                </a:solidFill>
                <a:effectLst/>
                <a:latin typeface="Calibri" pitchFamily="34" charset="0"/>
                <a:ea typeface="SimSun" pitchFamily="2" charset="-122"/>
                <a:cs typeface="Times New Roman" pitchFamily="18" charset="0"/>
              </a:rPr>
              <a:t>Un chant engagé</a:t>
            </a:r>
            <a:endParaRPr kumimoji="0" lang="fr-FR" altLang="zh-CN"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zh-CN" sz="2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3) Trouve au moins 3 mots ou expressions appartenant au champ lexical de la guerre.</a:t>
            </a:r>
            <a:endParaRPr kumimoji="0" lang="fr-FR" altLang="zh-CN"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zh-CN" sz="28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4) Comment l'utilisation de la violence est-elle justifiée? Cite un ou deux vers pour justifier ta réponse.</a:t>
            </a:r>
            <a:endParaRPr kumimoji="0" lang="fr-FR" altLang="zh-CN" sz="4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fr-FR" sz="2400" b="1" u="sng" dirty="0" smtClean="0"/>
              <a:t>Première strophe : </a:t>
            </a:r>
            <a:r>
              <a:rPr lang="fr-FR" sz="2400" dirty="0" smtClean="0"/>
              <a:t>« le vol noir » fait référence aux stukas (avion de guerre allemand) et « noir » à l’uniforme SS. « Les corbeaux » sont les soldats allemands qui pillent le pays et vivent sur le dos des Français, ils sont donc décrits comme des charognards. </a:t>
            </a:r>
            <a:br>
              <a:rPr lang="fr-FR" sz="2400" dirty="0" smtClean="0"/>
            </a:br>
            <a:r>
              <a:rPr lang="fr-FR" sz="2400" dirty="0" smtClean="0"/>
              <a:t>« Les cris sourds » soulignent la répression sur les opposants et résistants (« le parti communiste » en est l’une des premières victimes, il devient d’ailleurs le parti des fusillés). </a:t>
            </a:r>
            <a:br>
              <a:rPr lang="fr-FR" sz="2400" dirty="0" smtClean="0"/>
            </a:br>
            <a:r>
              <a:rPr lang="fr-FR" sz="2400" dirty="0" smtClean="0"/>
              <a:t>« Le pays qu’on enchaîne » nous montre la volonté d’écraser toute opposition mais aussi la montée de la résistance dès 1942 et l’existence de maquis comme celui du Vercors ou celui d’Ecot, dans la région de Montbéliard. </a:t>
            </a:r>
            <a:br>
              <a:rPr lang="fr-FR" sz="2400" dirty="0" smtClean="0"/>
            </a:br>
            <a:r>
              <a:rPr lang="fr-FR" sz="2400" dirty="0" smtClean="0"/>
              <a:t>Le chant souligne également l’alliance du peuple français contre l’occupant nazi : le terme « ouvriers » montre que les usines sont à la solde des nazis et le terme « paysans », les réquisitions de bétail et de récoltes. Il s’agit donc pour ces deux groupes de se battre et d’entrer dans la résistance. </a:t>
            </a:r>
            <a:br>
              <a:rPr lang="fr-FR" sz="2400" dirty="0" smtClean="0"/>
            </a:br>
            <a:r>
              <a:rPr lang="fr-FR" sz="2400" dirty="0" smtClean="0"/>
              <a:t>Cette dernière prend la forme de guérilla afin d’harceler, de déstabiliser l’ennemi et de le vaincre.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6863417"/>
          </a:xfrm>
          <a:prstGeom prst="rect">
            <a:avLst/>
          </a:prstGeom>
        </p:spPr>
        <p:txBody>
          <a:bodyPr wrap="square">
            <a:spAutoFit/>
          </a:bodyPr>
          <a:lstStyle/>
          <a:p>
            <a:r>
              <a:rPr lang="fr-FR" sz="2400" b="1" u="sng" dirty="0" smtClean="0"/>
              <a:t>Strophe </a:t>
            </a:r>
            <a:r>
              <a:rPr lang="fr-FR" sz="2400" b="1" dirty="0" smtClean="0"/>
              <a:t>2</a:t>
            </a:r>
            <a:r>
              <a:rPr lang="fr-FR" sz="2400" dirty="0" smtClean="0"/>
              <a:t> : On peut y voir tous les moyens mis en </a:t>
            </a:r>
            <a:r>
              <a:rPr lang="fr-FR" sz="2400" dirty="0" err="1" smtClean="0"/>
              <a:t>oeuvre</a:t>
            </a:r>
            <a:r>
              <a:rPr lang="fr-FR" sz="2400" dirty="0" smtClean="0"/>
              <a:t> par la résistance : les armes blanches, les explosifs, les fusils. La résistance est donc organisée et en 1943, c’est une armée de combat à l’intérieur de la France.</a:t>
            </a:r>
          </a:p>
          <a:p>
            <a:endParaRPr lang="fr-FR" sz="2400" dirty="0" smtClean="0"/>
          </a:p>
          <a:p>
            <a:r>
              <a:rPr lang="fr-FR" sz="2400" b="1" u="sng" dirty="0" smtClean="0"/>
              <a:t>Strophe 3</a:t>
            </a:r>
            <a:r>
              <a:rPr lang="fr-FR" sz="2400" dirty="0" smtClean="0"/>
              <a:t> : « haine, misère, faim » : C’est la description d’une situation désespérée initiée par l’ennemi qui torture, réquisitionne et qui pousse les Français à entrer dans la résistance. On peut aussi noter la volonté de lutter contre une dictature pour une vie meilleure (lignes 1 et 3).</a:t>
            </a:r>
          </a:p>
          <a:p>
            <a:endParaRPr lang="fr-FR" sz="3200" dirty="0" smtClean="0"/>
          </a:p>
          <a:p>
            <a:r>
              <a:rPr lang="fr-FR" sz="2400" b="1" u="sng" dirty="0" smtClean="0"/>
              <a:t>Strophe 4</a:t>
            </a:r>
            <a:r>
              <a:rPr lang="fr-FR" sz="2400" dirty="0" smtClean="0"/>
              <a:t> : Cette strophe résume les risques encourus par tout résistant (arrestation, torture, déportation ou mort) et montre aussi la solidarité entre eux, leurs sacrifices pour sauver la patrie et la soif de liberté qui les anime. </a:t>
            </a:r>
            <a:br>
              <a:rPr lang="fr-FR" sz="2400" dirty="0" smtClean="0"/>
            </a:br>
            <a:r>
              <a:rPr lang="fr-FR" sz="2400" dirty="0" smtClean="0"/>
              <a:t>Le « sang noir » fait écho au « vol noir » de la première strophe mais montre la fin du nazisme. D’ailleurs, « le grand soleil » souligne que la vie reprend un cours normal avec le retour de la liberté (libération de Paris et du pays).</a:t>
            </a:r>
            <a:endParaRPr lang="fr-F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476672"/>
            <a:ext cx="9144000" cy="1256631"/>
          </a:xfrm>
          <a:prstGeom prst="rect">
            <a:avLst/>
          </a:prstGeom>
          <a:noFill/>
          <a:ln w="9525">
            <a:noFill/>
            <a:miter lim="800000"/>
            <a:headEnd/>
            <a:tailEnd/>
          </a:ln>
        </p:spPr>
      </p:pic>
      <p:pic>
        <p:nvPicPr>
          <p:cNvPr id="23555" name="Picture 3"/>
          <p:cNvPicPr>
            <a:picLocks noChangeAspect="1" noChangeArrowheads="1"/>
          </p:cNvPicPr>
          <p:nvPr/>
        </p:nvPicPr>
        <p:blipFill>
          <a:blip r:embed="rId4" cstate="print"/>
          <a:srcRect/>
          <a:stretch>
            <a:fillRect/>
          </a:stretch>
        </p:blipFill>
        <p:spPr bwMode="auto">
          <a:xfrm>
            <a:off x="1666875" y="1881188"/>
            <a:ext cx="5810250" cy="30956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934</Words>
  <Application>Microsoft Office PowerPoint</Application>
  <PresentationFormat>Affichage à l'écran (4:3)</PresentationFormat>
  <Paragraphs>131</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Le chant des partisans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chant des partisans</dc:title>
  <dc:creator>Nadjinn</dc:creator>
  <cp:lastModifiedBy>Nadjinn</cp:lastModifiedBy>
  <cp:revision>20</cp:revision>
  <dcterms:created xsi:type="dcterms:W3CDTF">2014-05-13T21:10:49Z</dcterms:created>
  <dcterms:modified xsi:type="dcterms:W3CDTF">2015-05-14T16:19:03Z</dcterms:modified>
</cp:coreProperties>
</file>